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1" r:id="rId3"/>
    <p:sldId id="272" r:id="rId4"/>
    <p:sldId id="259" r:id="rId5"/>
    <p:sldId id="260" r:id="rId6"/>
    <p:sldId id="273" r:id="rId7"/>
    <p:sldId id="274" r:id="rId8"/>
    <p:sldId id="275" r:id="rId9"/>
    <p:sldId id="279" r:id="rId10"/>
    <p:sldId id="280" r:id="rId11"/>
    <p:sldId id="281" r:id="rId12"/>
    <p:sldId id="278" r:id="rId13"/>
    <p:sldId id="276" r:id="rId14"/>
    <p:sldId id="263" r:id="rId15"/>
    <p:sldId id="265" r:id="rId16"/>
    <p:sldId id="264" r:id="rId17"/>
    <p:sldId id="267" r:id="rId18"/>
    <p:sldId id="268" r:id="rId19"/>
    <p:sldId id="277" r:id="rId20"/>
    <p:sldId id="282" r:id="rId21"/>
    <p:sldId id="283" r:id="rId22"/>
    <p:sldId id="270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3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465B-2E66-4EC0-9FA4-37E49E8953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Bias Misperceived</a:t>
            </a:r>
            <a:r>
              <a:rPr lang="en-US" dirty="0"/>
              <a:t>: The Role of Partisanship and Misinformation in YouTube Comment Moderation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4381F-700B-43A1-9907-1FCF37A17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3"/>
            <a:ext cx="6801612" cy="563168"/>
          </a:xfrm>
        </p:spPr>
        <p:txBody>
          <a:bodyPr>
            <a:normAutofit/>
          </a:bodyPr>
          <a:lstStyle/>
          <a:p>
            <a:r>
              <a:rPr lang="en-US" sz="2400" dirty="0"/>
              <a:t>Shan Jiang, Ronald Robertson, </a:t>
            </a:r>
            <a:r>
              <a:rPr lang="en-US" sz="2400" dirty="0">
                <a:solidFill>
                  <a:schemeClr val="accent1"/>
                </a:solidFill>
              </a:rPr>
              <a:t>Christo Wilson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BEAB8-C13D-43EE-ADE5-B3253FC4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633" y="5414996"/>
            <a:ext cx="1407484" cy="1414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5AF5C2-538F-4301-9100-262371BD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83" y="5414996"/>
            <a:ext cx="3818432" cy="12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6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15E5-AAED-4D56-ABCD-D968CF4B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2706"/>
            <a:ext cx="7729728" cy="1188720"/>
          </a:xfrm>
        </p:spPr>
        <p:txBody>
          <a:bodyPr/>
          <a:lstStyle/>
          <a:p>
            <a:r>
              <a:rPr lang="en-US" dirty="0"/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1A45-7685-44A0-A676-E90E58C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071" y="1985568"/>
            <a:ext cx="10600444" cy="48724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Crawled Snopes and </a:t>
            </a:r>
            <a:r>
              <a:rPr lang="en-US" sz="2200" dirty="0" err="1"/>
              <a:t>Politifact</a:t>
            </a:r>
            <a:r>
              <a:rPr lang="en-US" sz="2200" dirty="0"/>
              <a:t>, identified all fact-checks of YouTube videos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Used Google Search to link YouTube channels to domain names</a:t>
            </a:r>
          </a:p>
          <a:p>
            <a:pPr lvl="1"/>
            <a:r>
              <a:rPr lang="en-US" sz="2000" dirty="0" err="1"/>
              <a:t>RedStateMedia</a:t>
            </a:r>
            <a:r>
              <a:rPr lang="en-US" sz="2000" dirty="0"/>
              <a:t> channel on YouTube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http://redstate.com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dirty="0"/>
              <a:t>There are good datasets that score the partisanship of domains, but not YouTube channels</a:t>
            </a:r>
          </a:p>
          <a:p>
            <a:pPr lvl="1"/>
            <a:r>
              <a:rPr lang="en-US" sz="2000" dirty="0"/>
              <a:t>Used partisanship scores from Robertson et al. CSCW 2018</a:t>
            </a:r>
          </a:p>
          <a:p>
            <a:pPr lvl="1"/>
            <a:r>
              <a:rPr lang="en-US" sz="2000" dirty="0"/>
              <a:t>258 videos from 91 channels, 84,068 comments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1178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15E5-AAED-4D56-ABCD-D968CF4B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2706"/>
            <a:ext cx="7729728" cy="1188720"/>
          </a:xfrm>
        </p:spPr>
        <p:txBody>
          <a:bodyPr/>
          <a:lstStyle/>
          <a:p>
            <a:r>
              <a:rPr lang="en-US" dirty="0"/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1A45-7685-44A0-A676-E90E58C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071" y="1985568"/>
            <a:ext cx="10600444" cy="48724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Crawled Snopes and </a:t>
            </a:r>
            <a:r>
              <a:rPr lang="en-US" sz="2200" dirty="0" err="1"/>
              <a:t>Politifact</a:t>
            </a:r>
            <a:r>
              <a:rPr lang="en-US" sz="2200" dirty="0"/>
              <a:t>, identified all fact-checks of YouTube videos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Used Google to link YouTube channels to domain names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Deriving linguistic controls</a:t>
            </a:r>
          </a:p>
          <a:p>
            <a:pPr lvl="1"/>
            <a:r>
              <a:rPr lang="en-US" sz="2000" dirty="0"/>
              <a:t>Use a lexicon-based approach to label words in comments</a:t>
            </a:r>
          </a:p>
          <a:p>
            <a:pPr lvl="1"/>
            <a:r>
              <a:rPr lang="en-US" sz="2000" dirty="0"/>
              <a:t>Used </a:t>
            </a:r>
            <a:r>
              <a:rPr lang="en-US" sz="2000" dirty="0" err="1"/>
              <a:t>ComLex</a:t>
            </a:r>
            <a:r>
              <a:rPr lang="en-US" sz="2000" dirty="0"/>
              <a:t> from Jiang et al. CSCW 2018 and LIWC</a:t>
            </a:r>
          </a:p>
          <a:p>
            <a:pPr lvl="1"/>
            <a:r>
              <a:rPr lang="en-US" sz="2000" dirty="0"/>
              <a:t>Eight word categories that correlate with moderation</a:t>
            </a:r>
          </a:p>
          <a:p>
            <a:pPr lvl="2"/>
            <a:r>
              <a:rPr lang="en-US" sz="2000" dirty="0"/>
              <a:t>Swear words: profanity and racial slurs</a:t>
            </a:r>
          </a:p>
          <a:p>
            <a:pPr lvl="2"/>
            <a:r>
              <a:rPr lang="en-US" sz="2000" dirty="0"/>
              <a:t>Fake words: “lie”, “propaganda”, “bias”</a:t>
            </a:r>
          </a:p>
          <a:p>
            <a:pPr lvl="2"/>
            <a:r>
              <a:rPr lang="en-US" sz="2000" dirty="0"/>
              <a:t>Laughter: “lol”, “lmao”, “</a:t>
            </a:r>
            <a:r>
              <a:rPr lang="en-US" sz="2000" dirty="0" err="1"/>
              <a:t>hahaha</a:t>
            </a:r>
            <a:r>
              <a:rPr lang="en-US" sz="2000" dirty="0"/>
              <a:t>”</a:t>
            </a:r>
          </a:p>
          <a:p>
            <a:pPr lvl="2"/>
            <a:r>
              <a:rPr lang="en-US" sz="2000" dirty="0"/>
              <a:t>Emoji</a:t>
            </a:r>
          </a:p>
        </p:txBody>
      </p:sp>
    </p:spTree>
    <p:extLst>
      <p:ext uri="{BB962C8B-B14F-4D97-AF65-F5344CB8AC3E}">
        <p14:creationId xmlns:p14="http://schemas.microsoft.com/office/powerpoint/2010/main" val="1737945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15E5-AAED-4D56-ABCD-D968CF4B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2706"/>
            <a:ext cx="7729728" cy="1188720"/>
          </a:xfrm>
        </p:spPr>
        <p:txBody>
          <a:bodyPr/>
          <a:lstStyle/>
          <a:p>
            <a:r>
              <a:rPr lang="en-US" dirty="0"/>
              <a:t>Final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3DD9C-8878-4B55-9F38-F329748EC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16177"/>
            <a:ext cx="7729728" cy="4759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258 YouTube videos from 91 channels, 84,068 comments</a:t>
            </a:r>
          </a:p>
          <a:p>
            <a:pPr lvl="1"/>
            <a:r>
              <a:rPr lang="en-US" sz="2000" dirty="0"/>
              <a:t>Crawled comments in January and June 2018</a:t>
            </a:r>
          </a:p>
          <a:p>
            <a:pPr lvl="1"/>
            <a:r>
              <a:rPr lang="en-US" sz="2000" dirty="0"/>
              <a:t>Missing comments were moderated</a:t>
            </a:r>
          </a:p>
          <a:p>
            <a:pPr lvl="1"/>
            <a:r>
              <a:rPr lang="en-US" sz="2000" dirty="0"/>
              <a:t>Likes, dislikes, views on each video</a:t>
            </a:r>
          </a:p>
          <a:p>
            <a:pPr marL="2286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Veracity scores from Snopes/</a:t>
            </a:r>
            <a:r>
              <a:rPr lang="en-US" sz="2400" dirty="0" err="1"/>
              <a:t>Politifact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Assigned partisan scores to videos:</a:t>
            </a:r>
          </a:p>
          <a:p>
            <a:pPr lvl="1"/>
            <a:r>
              <a:rPr lang="en-US" sz="2200" dirty="0">
                <a:solidFill>
                  <a:srgbClr val="0070C0"/>
                </a:solidFill>
              </a:rPr>
              <a:t>(-1)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070C0"/>
                </a:solidFill>
              </a:rPr>
              <a:t>left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>
                <a:solidFill>
                  <a:srgbClr val="FF0000"/>
                </a:solidFill>
                <a:sym typeface="Wingdings" panose="05000000000000000000" pitchFamily="2" charset="2"/>
              </a:rPr>
              <a:t>right (1)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sym typeface="Wingdings" panose="05000000000000000000" pitchFamily="2" charset="2"/>
              </a:rPr>
              <a:t>|score| &gt; 0.5  extreme, else center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BFB4F7-F42E-4EB1-84DF-C464A848A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54" y="3766278"/>
            <a:ext cx="1554214" cy="1389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810453-72E0-4D4E-8154-5D1F25A0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571" y="4098867"/>
            <a:ext cx="1731068" cy="72390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4473679-4976-46F4-AF93-74784E09C294}"/>
              </a:ext>
            </a:extLst>
          </p:cNvPr>
          <p:cNvSpPr/>
          <p:nvPr/>
        </p:nvSpPr>
        <p:spPr>
          <a:xfrm>
            <a:off x="9008899" y="4253648"/>
            <a:ext cx="836494" cy="41433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5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5CC901-4800-4D71-94CC-1464A52E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319" y="1738704"/>
            <a:ext cx="8975361" cy="3380592"/>
          </a:xfrm>
        </p:spPr>
        <p:txBody>
          <a:bodyPr anchor="ctr"/>
          <a:lstStyle/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br>
              <a:rPr lang="en-US" dirty="0"/>
            </a:br>
            <a:r>
              <a:rPr lang="en-US" dirty="0"/>
              <a:t>Correlational Model</a:t>
            </a:r>
            <a:br>
              <a:rPr lang="en-US" dirty="0"/>
            </a:br>
            <a:r>
              <a:rPr lang="en-US" dirty="0"/>
              <a:t>Causal Model</a:t>
            </a:r>
            <a:br>
              <a:rPr lang="en-US" dirty="0"/>
            </a:b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416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DA51E2-A611-43E2-872C-8ACF2AF33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33857"/>
            <a:ext cx="4486656" cy="3990285"/>
          </a:xfrm>
        </p:spPr>
        <p:txBody>
          <a:bodyPr>
            <a:normAutofit/>
          </a:bodyPr>
          <a:lstStyle/>
          <a:p>
            <a:r>
              <a:rPr lang="en-US" sz="2800" dirty="0"/>
              <a:t>Being Conservative (Right-Leaning) Is Significantly Correlated with the Likelihood of Being Moderated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E73E52C-BE3B-4539-936C-DFDDB3A1A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32833"/>
            <a:ext cx="6028052" cy="383416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1C3671-0DF1-41C7-B5A1-B2AF24346980}"/>
              </a:ext>
            </a:extLst>
          </p:cNvPr>
          <p:cNvSpPr/>
          <p:nvPr/>
        </p:nvSpPr>
        <p:spPr>
          <a:xfrm>
            <a:off x="7060211" y="1747884"/>
            <a:ext cx="4991648" cy="76671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9E315E-3805-4E03-9A71-B896083FE21A}"/>
              </a:ext>
            </a:extLst>
          </p:cNvPr>
          <p:cNvSpPr/>
          <p:nvPr/>
        </p:nvSpPr>
        <p:spPr>
          <a:xfrm>
            <a:off x="7060211" y="2439930"/>
            <a:ext cx="4991648" cy="76671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370859-31FC-424F-A967-76B77EAC1F0F}"/>
              </a:ext>
            </a:extLst>
          </p:cNvPr>
          <p:cNvSpPr/>
          <p:nvPr/>
        </p:nvSpPr>
        <p:spPr>
          <a:xfrm>
            <a:off x="7060211" y="3131976"/>
            <a:ext cx="4991648" cy="76671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52832F-8EC9-4497-871E-8EDFFA70183F}"/>
              </a:ext>
            </a:extLst>
          </p:cNvPr>
          <p:cNvSpPr/>
          <p:nvPr/>
        </p:nvSpPr>
        <p:spPr>
          <a:xfrm>
            <a:off x="6125979" y="3824022"/>
            <a:ext cx="5925879" cy="76671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B00B57A8-6B9B-4761-9FCE-F18F6DC4DFBD}"/>
              </a:ext>
            </a:extLst>
          </p:cNvPr>
          <p:cNvSpPr/>
          <p:nvPr/>
        </p:nvSpPr>
        <p:spPr>
          <a:xfrm>
            <a:off x="8416976" y="179575"/>
            <a:ext cx="3500203" cy="1211424"/>
          </a:xfrm>
          <a:prstGeom prst="wedgeRectCallout">
            <a:avLst>
              <a:gd name="adj1" fmla="val 5327"/>
              <a:gd name="adj2" fmla="val 852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Moderation is 79% more likely for comments on right-leaning videos</a:t>
            </a:r>
          </a:p>
        </p:txBody>
      </p:sp>
    </p:spTree>
    <p:extLst>
      <p:ext uri="{BB962C8B-B14F-4D97-AF65-F5344CB8AC3E}">
        <p14:creationId xmlns:p14="http://schemas.microsoft.com/office/powerpoint/2010/main" val="144246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7" grpId="0" animBg="1"/>
      <p:bldP spid="7" grpId="1" animBg="1"/>
      <p:bldP spid="8" grpId="0" animBg="1"/>
      <p:bldP spid="8" grpId="1" animBg="1"/>
      <p:bldP spid="9" grpId="0" animBg="1"/>
      <p:bldP spid="2" grpId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A362A1-4FB5-400A-B8FA-D8BB3C560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25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CE3FC0-C968-4FB3-A7D9-3523722B5EA6}"/>
              </a:ext>
            </a:extLst>
          </p:cNvPr>
          <p:cNvSpPr/>
          <p:nvPr/>
        </p:nvSpPr>
        <p:spPr>
          <a:xfrm>
            <a:off x="0" y="1895475"/>
            <a:ext cx="12192000" cy="4962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EE4DB6-6B9E-4980-906E-E07E68E3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6042"/>
            <a:ext cx="7729728" cy="1188720"/>
          </a:xfrm>
        </p:spPr>
        <p:txBody>
          <a:bodyPr/>
          <a:lstStyle/>
          <a:p>
            <a:r>
              <a:rPr lang="en-US" dirty="0"/>
              <a:t>Problem: Everything is Correlated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BF37B-2525-4E99-90B1-6B7C6BB5B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37" y="1976630"/>
            <a:ext cx="10354599" cy="3601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360726-83C5-4A2A-AA3E-08950FD15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337" y="5577678"/>
            <a:ext cx="4345800" cy="1176371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B5BF4CA-09F0-471A-A7AE-1E19C316434D}"/>
              </a:ext>
            </a:extLst>
          </p:cNvPr>
          <p:cNvSpPr/>
          <p:nvPr/>
        </p:nvSpPr>
        <p:spPr>
          <a:xfrm>
            <a:off x="2690735" y="2143593"/>
            <a:ext cx="2398426" cy="2908092"/>
          </a:xfrm>
          <a:custGeom>
            <a:avLst/>
            <a:gdLst>
              <a:gd name="connsiteX0" fmla="*/ 344774 w 2031167"/>
              <a:gd name="connsiteY0" fmla="*/ 7496 h 2833141"/>
              <a:gd name="connsiteX1" fmla="*/ 344774 w 2031167"/>
              <a:gd name="connsiteY1" fmla="*/ 2473377 h 2833141"/>
              <a:gd name="connsiteX2" fmla="*/ 0 w 2031167"/>
              <a:gd name="connsiteY2" fmla="*/ 2833141 h 2833141"/>
              <a:gd name="connsiteX3" fmla="*/ 1611443 w 2031167"/>
              <a:gd name="connsiteY3" fmla="*/ 2833141 h 2833141"/>
              <a:gd name="connsiteX4" fmla="*/ 2031167 w 2031167"/>
              <a:gd name="connsiteY4" fmla="*/ 2413417 h 2833141"/>
              <a:gd name="connsiteX5" fmla="*/ 2031167 w 2031167"/>
              <a:gd name="connsiteY5" fmla="*/ 0 h 2833141"/>
              <a:gd name="connsiteX6" fmla="*/ 344774 w 2031167"/>
              <a:gd name="connsiteY6" fmla="*/ 7496 h 283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1167" h="2833141">
                <a:moveTo>
                  <a:pt x="344774" y="7496"/>
                </a:moveTo>
                <a:lnTo>
                  <a:pt x="344774" y="2473377"/>
                </a:lnTo>
                <a:lnTo>
                  <a:pt x="0" y="2833141"/>
                </a:lnTo>
                <a:lnTo>
                  <a:pt x="1611443" y="2833141"/>
                </a:lnTo>
                <a:lnTo>
                  <a:pt x="2031167" y="2413417"/>
                </a:lnTo>
                <a:lnTo>
                  <a:pt x="2031167" y="0"/>
                </a:lnTo>
                <a:lnTo>
                  <a:pt x="344774" y="7496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0ED07-3899-4966-B63A-02A06B6A8783}"/>
              </a:ext>
            </a:extLst>
          </p:cNvPr>
          <p:cNvSpPr/>
          <p:nvPr/>
        </p:nvSpPr>
        <p:spPr>
          <a:xfrm>
            <a:off x="9233941" y="4032354"/>
            <a:ext cx="1933731" cy="34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55393A-85F1-4CF2-920A-A07F443031B7}"/>
              </a:ext>
            </a:extLst>
          </p:cNvPr>
          <p:cNvSpPr/>
          <p:nvPr/>
        </p:nvSpPr>
        <p:spPr>
          <a:xfrm rot="19604086" flipV="1">
            <a:off x="9656543" y="4702975"/>
            <a:ext cx="1803971" cy="381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CB1E8B-7EC1-4C91-AAF7-2D8952F7F67A}"/>
              </a:ext>
            </a:extLst>
          </p:cNvPr>
          <p:cNvSpPr/>
          <p:nvPr/>
        </p:nvSpPr>
        <p:spPr>
          <a:xfrm>
            <a:off x="10306523" y="3113817"/>
            <a:ext cx="756218" cy="34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C1FDC2-A89B-43CC-BD03-290066F3985C}"/>
              </a:ext>
            </a:extLst>
          </p:cNvPr>
          <p:cNvSpPr/>
          <p:nvPr/>
        </p:nvSpPr>
        <p:spPr>
          <a:xfrm>
            <a:off x="10789563" y="2747227"/>
            <a:ext cx="378109" cy="34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9762CC-D499-4BC3-9DE4-257D458A56FA}"/>
              </a:ext>
            </a:extLst>
          </p:cNvPr>
          <p:cNvSpPr/>
          <p:nvPr/>
        </p:nvSpPr>
        <p:spPr>
          <a:xfrm>
            <a:off x="9591663" y="3635637"/>
            <a:ext cx="1576010" cy="34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E554547-C6FB-4CF2-88C4-B7E786EF2ABF}"/>
              </a:ext>
            </a:extLst>
          </p:cNvPr>
          <p:cNvSpPr/>
          <p:nvPr/>
        </p:nvSpPr>
        <p:spPr>
          <a:xfrm>
            <a:off x="10727606" y="4239478"/>
            <a:ext cx="378109" cy="344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F6160C0-9849-47E8-9ED5-18CFEDEED004}"/>
              </a:ext>
            </a:extLst>
          </p:cNvPr>
          <p:cNvSpPr/>
          <p:nvPr/>
        </p:nvSpPr>
        <p:spPr>
          <a:xfrm>
            <a:off x="7450111" y="2128603"/>
            <a:ext cx="3560164" cy="3492708"/>
          </a:xfrm>
          <a:custGeom>
            <a:avLst/>
            <a:gdLst>
              <a:gd name="connsiteX0" fmla="*/ 1723869 w 3822492"/>
              <a:gd name="connsiteY0" fmla="*/ 0 h 3492708"/>
              <a:gd name="connsiteX1" fmla="*/ 1723869 w 3822492"/>
              <a:gd name="connsiteY1" fmla="*/ 2435902 h 3492708"/>
              <a:gd name="connsiteX2" fmla="*/ 0 w 3822492"/>
              <a:gd name="connsiteY2" fmla="*/ 3492708 h 3492708"/>
              <a:gd name="connsiteX3" fmla="*/ 2158584 w 3822492"/>
              <a:gd name="connsiteY3" fmla="*/ 3492708 h 3492708"/>
              <a:gd name="connsiteX4" fmla="*/ 3822492 w 3822492"/>
              <a:gd name="connsiteY4" fmla="*/ 2458387 h 3492708"/>
              <a:gd name="connsiteX5" fmla="*/ 3822492 w 3822492"/>
              <a:gd name="connsiteY5" fmla="*/ 29981 h 3492708"/>
              <a:gd name="connsiteX6" fmla="*/ 1723869 w 3822492"/>
              <a:gd name="connsiteY6" fmla="*/ 0 h 349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2492" h="3492708">
                <a:moveTo>
                  <a:pt x="1723869" y="0"/>
                </a:moveTo>
                <a:lnTo>
                  <a:pt x="1723869" y="2435902"/>
                </a:lnTo>
                <a:lnTo>
                  <a:pt x="0" y="3492708"/>
                </a:lnTo>
                <a:lnTo>
                  <a:pt x="2158584" y="3492708"/>
                </a:lnTo>
                <a:lnTo>
                  <a:pt x="3822492" y="2458387"/>
                </a:lnTo>
                <a:lnTo>
                  <a:pt x="3822492" y="29981"/>
                </a:lnTo>
                <a:lnTo>
                  <a:pt x="1723869" y="0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D52A70C-343F-4AD7-B419-2EDC79E3DA15}"/>
              </a:ext>
            </a:extLst>
          </p:cNvPr>
          <p:cNvSpPr/>
          <p:nvPr/>
        </p:nvSpPr>
        <p:spPr>
          <a:xfrm>
            <a:off x="3814997" y="2031167"/>
            <a:ext cx="5254052" cy="3395272"/>
          </a:xfrm>
          <a:custGeom>
            <a:avLst/>
            <a:gdLst>
              <a:gd name="connsiteX0" fmla="*/ 1146747 w 5254052"/>
              <a:gd name="connsiteY0" fmla="*/ 0 h 3395272"/>
              <a:gd name="connsiteX1" fmla="*/ 1146747 w 5254052"/>
              <a:gd name="connsiteY1" fmla="*/ 2525843 h 3395272"/>
              <a:gd name="connsiteX2" fmla="*/ 0 w 5254052"/>
              <a:gd name="connsiteY2" fmla="*/ 3395272 h 3395272"/>
              <a:gd name="connsiteX3" fmla="*/ 3882452 w 5254052"/>
              <a:gd name="connsiteY3" fmla="*/ 3395272 h 3395272"/>
              <a:gd name="connsiteX4" fmla="*/ 5254052 w 5254052"/>
              <a:gd name="connsiteY4" fmla="*/ 2570813 h 3395272"/>
              <a:gd name="connsiteX5" fmla="*/ 5254052 w 5254052"/>
              <a:gd name="connsiteY5" fmla="*/ 7495 h 3395272"/>
              <a:gd name="connsiteX6" fmla="*/ 1146747 w 5254052"/>
              <a:gd name="connsiteY6" fmla="*/ 0 h 339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4052" h="3395272">
                <a:moveTo>
                  <a:pt x="1146747" y="0"/>
                </a:moveTo>
                <a:lnTo>
                  <a:pt x="1146747" y="2525843"/>
                </a:lnTo>
                <a:lnTo>
                  <a:pt x="0" y="3395272"/>
                </a:lnTo>
                <a:lnTo>
                  <a:pt x="3882452" y="3395272"/>
                </a:lnTo>
                <a:lnTo>
                  <a:pt x="5254052" y="2570813"/>
                </a:lnTo>
                <a:lnTo>
                  <a:pt x="5254052" y="7495"/>
                </a:lnTo>
                <a:lnTo>
                  <a:pt x="1146747" y="0"/>
                </a:lnTo>
                <a:close/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E1FC8E7-224D-4DF8-B701-BF6E2788EF46}"/>
              </a:ext>
            </a:extLst>
          </p:cNvPr>
          <p:cNvSpPr/>
          <p:nvPr/>
        </p:nvSpPr>
        <p:spPr>
          <a:xfrm>
            <a:off x="4863763" y="2611548"/>
            <a:ext cx="599607" cy="599607"/>
          </a:xfrm>
          <a:prstGeom prst="ellipse">
            <a:avLst/>
          </a:prstGeom>
          <a:noFill/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4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9" grpId="0" animBg="1"/>
      <p:bldP spid="9" grpId="1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C0CDD9-BF50-4C57-BEA6-21B8F71A0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8" t="29100" b="28900"/>
          <a:stretch/>
        </p:blipFill>
        <p:spPr>
          <a:xfrm>
            <a:off x="1048564" y="487180"/>
            <a:ext cx="4748212" cy="1172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EF9D88-C815-4CF5-AE41-A3141526D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64" y="1746354"/>
            <a:ext cx="10094872" cy="46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5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15E5-AAED-4D56-ABCD-D968CF4B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2706"/>
            <a:ext cx="7729728" cy="1188720"/>
          </a:xfrm>
        </p:spPr>
        <p:txBody>
          <a:bodyPr/>
          <a:lstStyle/>
          <a:p>
            <a:r>
              <a:rPr lang="en-US" dirty="0"/>
              <a:t>Propensity Matched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1A45-7685-44A0-A676-E90E58C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78" y="1985568"/>
            <a:ext cx="11238174" cy="4480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Controls for social engagements (likes, dislikes, etc.), linguistics (hate speech, etc.), and treatment effects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E9D0B-8859-444C-BD8F-B92D0547FF70}"/>
              </a:ext>
            </a:extLst>
          </p:cNvPr>
          <p:cNvSpPr/>
          <p:nvPr/>
        </p:nvSpPr>
        <p:spPr>
          <a:xfrm>
            <a:off x="0" y="2724150"/>
            <a:ext cx="12192000" cy="413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27BC2-5639-4DD7-B48D-DF10C64D9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95"/>
          <a:stretch/>
        </p:blipFill>
        <p:spPr>
          <a:xfrm>
            <a:off x="1900704" y="3079550"/>
            <a:ext cx="5332049" cy="3352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E136A3-87CC-4CDB-8CD3-08441DA108D3}"/>
              </a:ext>
            </a:extLst>
          </p:cNvPr>
          <p:cNvSpPr/>
          <p:nvPr/>
        </p:nvSpPr>
        <p:spPr>
          <a:xfrm>
            <a:off x="2705722" y="3159874"/>
            <a:ext cx="4407109" cy="68639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A5088A-5013-4DDC-B35B-E85300AD2643}"/>
              </a:ext>
            </a:extLst>
          </p:cNvPr>
          <p:cNvSpPr/>
          <p:nvPr/>
        </p:nvSpPr>
        <p:spPr>
          <a:xfrm>
            <a:off x="2705723" y="3742065"/>
            <a:ext cx="4407109" cy="68639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9500EB-E9A4-48D3-8495-DE67BD8D161E}"/>
              </a:ext>
            </a:extLst>
          </p:cNvPr>
          <p:cNvSpPr/>
          <p:nvPr/>
        </p:nvSpPr>
        <p:spPr>
          <a:xfrm>
            <a:off x="2705722" y="4362278"/>
            <a:ext cx="4407109" cy="68639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1B98A-4F60-4493-9556-5DCD549F8F3B}"/>
              </a:ext>
            </a:extLst>
          </p:cNvPr>
          <p:cNvSpPr/>
          <p:nvPr/>
        </p:nvSpPr>
        <p:spPr>
          <a:xfrm>
            <a:off x="1900703" y="4995505"/>
            <a:ext cx="5212128" cy="68639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2F2A86A-0E25-41EB-B1D9-29FC0C4E478B}"/>
              </a:ext>
            </a:extLst>
          </p:cNvPr>
          <p:cNvSpPr/>
          <p:nvPr/>
        </p:nvSpPr>
        <p:spPr>
          <a:xfrm>
            <a:off x="7632392" y="2897358"/>
            <a:ext cx="2803159" cy="1211424"/>
          </a:xfrm>
          <a:prstGeom prst="wedgeRectCallout">
            <a:avLst>
              <a:gd name="adj1" fmla="val -85315"/>
              <a:gd name="adj2" fmla="val -2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Hypothesis 1 is no longer rejected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D55BBFD8-FCCD-4A48-98C4-BEB53C9FFF52}"/>
              </a:ext>
            </a:extLst>
          </p:cNvPr>
          <p:cNvSpPr/>
          <p:nvPr/>
        </p:nvSpPr>
        <p:spPr>
          <a:xfrm>
            <a:off x="7917849" y="2937302"/>
            <a:ext cx="3991835" cy="3237639"/>
          </a:xfrm>
          <a:prstGeom prst="wedgeRectCallout">
            <a:avLst>
              <a:gd name="adj1" fmla="val -67111"/>
              <a:gd name="adj2" fmla="val -21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Robust to changes 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Lexicon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Right/left threshold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Extreme/center threshold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Fact-checker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Self-moderation rate</a:t>
            </a:r>
          </a:p>
        </p:txBody>
      </p:sp>
    </p:spTree>
    <p:extLst>
      <p:ext uri="{BB962C8B-B14F-4D97-AF65-F5344CB8AC3E}">
        <p14:creationId xmlns:p14="http://schemas.microsoft.com/office/powerpoint/2010/main" val="359658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5CC901-4800-4D71-94CC-1464A52E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319" y="1738704"/>
            <a:ext cx="8975361" cy="3380592"/>
          </a:xfrm>
        </p:spPr>
        <p:txBody>
          <a:bodyPr anchor="ctr"/>
          <a:lstStyle/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DataSet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Correlational Model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Causal Model</a:t>
            </a:r>
            <a:br>
              <a:rPr lang="en-US" dirty="0"/>
            </a:b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2209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A9876B-056B-41E5-8C49-D3B08D05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706"/>
            <a:ext cx="12192000" cy="4937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72166-1A09-4DFC-BBC1-5EAB47A7B0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46"/>
          <a:stretch/>
        </p:blipFill>
        <p:spPr>
          <a:xfrm>
            <a:off x="-1" y="611621"/>
            <a:ext cx="12192001" cy="72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6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15E5-AAED-4D56-ABCD-D968CF4B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2706"/>
            <a:ext cx="7729728" cy="1188720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1A45-7685-44A0-A676-E90E58C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1325" y="1985568"/>
            <a:ext cx="8566878" cy="4469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Unable to determine the cause of moderation</a:t>
            </a:r>
          </a:p>
          <a:p>
            <a:pPr lvl="1"/>
            <a:r>
              <a:rPr lang="en-US" sz="2400" dirty="0"/>
              <a:t>By the poster, by the channel/video operator, by YouTube itself</a:t>
            </a:r>
          </a:p>
          <a:p>
            <a:pPr marL="0" indent="0">
              <a:buNone/>
            </a:pPr>
            <a:r>
              <a:rPr lang="en-US" sz="2400" dirty="0"/>
              <a:t>Video dataset is not representative</a:t>
            </a:r>
          </a:p>
          <a:p>
            <a:pPr lvl="1"/>
            <a:r>
              <a:rPr lang="en-US" sz="2400" dirty="0"/>
              <a:t>All videos were popular enough to be fact checked</a:t>
            </a:r>
          </a:p>
          <a:p>
            <a:pPr marL="0" indent="0">
              <a:buNone/>
            </a:pPr>
            <a:r>
              <a:rPr lang="en-US" sz="2400" dirty="0"/>
              <a:t>Unmeasured confounds</a:t>
            </a:r>
          </a:p>
          <a:p>
            <a:pPr lvl="1"/>
            <a:r>
              <a:rPr lang="en-US" sz="2400" dirty="0"/>
              <a:t>User generated “flags” and “reports” on comments on videos</a:t>
            </a:r>
          </a:p>
        </p:txBody>
      </p:sp>
    </p:spTree>
    <p:extLst>
      <p:ext uri="{BB962C8B-B14F-4D97-AF65-F5344CB8AC3E}">
        <p14:creationId xmlns:p14="http://schemas.microsoft.com/office/powerpoint/2010/main" val="3337879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15E5-AAED-4D56-ABCD-D968CF4B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2706"/>
            <a:ext cx="7729728" cy="11887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1A45-7685-44A0-A676-E90E58C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230" y="1985568"/>
            <a:ext cx="11392525" cy="4469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YouTube’s comment moderation system is not biased against political conservatives</a:t>
            </a:r>
          </a:p>
          <a:p>
            <a:pPr lvl="1"/>
            <a:r>
              <a:rPr lang="en-US" sz="2200" dirty="0"/>
              <a:t>Rather,  YouTube appears to be enforcing its Community Guidelines</a:t>
            </a:r>
          </a:p>
          <a:p>
            <a:pPr lvl="1"/>
            <a:r>
              <a:rPr lang="en-US" sz="2200" dirty="0"/>
              <a:t>Moderation and right-leaning videos are correlated with extreme partisanship and misinformation</a:t>
            </a:r>
          </a:p>
          <a:p>
            <a:pPr lvl="1"/>
            <a:r>
              <a:rPr lang="en-US" sz="2200" dirty="0"/>
              <a:t>Comments on right-leaning videos are more likely to contain abusive language and hate speech</a:t>
            </a:r>
          </a:p>
          <a:p>
            <a:pPr marL="0" indent="0">
              <a:buNone/>
            </a:pPr>
            <a:r>
              <a:rPr lang="en-US" sz="2400" dirty="0"/>
              <a:t>Our results help explain why there is a perception of bias against conservatives</a:t>
            </a:r>
          </a:p>
          <a:p>
            <a:pPr marL="0" indent="0">
              <a:buNone/>
            </a:pPr>
            <a:r>
              <a:rPr lang="en-US" sz="2400" dirty="0"/>
              <a:t>Moderation decisions should be more transparent</a:t>
            </a:r>
          </a:p>
          <a:p>
            <a:pPr lvl="1"/>
            <a:r>
              <a:rPr lang="en-US" sz="2200" dirty="0"/>
              <a:t>Provide detailed feedback to affected users about why their content was moderated</a:t>
            </a:r>
          </a:p>
          <a:p>
            <a:pPr lvl="1"/>
            <a:r>
              <a:rPr lang="en-US" sz="2200" dirty="0"/>
              <a:t>Leave anonymized versions of moderated content online to help educate others</a:t>
            </a:r>
          </a:p>
        </p:txBody>
      </p:sp>
    </p:spTree>
    <p:extLst>
      <p:ext uri="{BB962C8B-B14F-4D97-AF65-F5344CB8AC3E}">
        <p14:creationId xmlns:p14="http://schemas.microsoft.com/office/powerpoint/2010/main" val="357780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835596B-F568-48E5-A498-7B82C50B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54"/>
            <a:ext cx="12192000" cy="6858001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37E4F80A-7218-4BDF-8348-B94973055156}"/>
              </a:ext>
            </a:extLst>
          </p:cNvPr>
          <p:cNvSpPr/>
          <p:nvPr/>
        </p:nvSpPr>
        <p:spPr>
          <a:xfrm>
            <a:off x="608116" y="2478979"/>
            <a:ext cx="2400300" cy="1219201"/>
          </a:xfrm>
          <a:prstGeom prst="wedgeRectCallout">
            <a:avLst>
              <a:gd name="adj1" fmla="val 68856"/>
              <a:gd name="adj2" fmla="val -407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 am a very stable genius.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46A0D1D-C91A-49EC-90C4-6617D2EBC65A}"/>
              </a:ext>
            </a:extLst>
          </p:cNvPr>
          <p:cNvSpPr/>
          <p:nvPr/>
        </p:nvSpPr>
        <p:spPr>
          <a:xfrm>
            <a:off x="9508321" y="3620207"/>
            <a:ext cx="2400300" cy="1219201"/>
          </a:xfrm>
          <a:prstGeom prst="wedgeRectCallout">
            <a:avLst>
              <a:gd name="adj1" fmla="val -75713"/>
              <a:gd name="adj2" fmla="val -515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Next time, just </a:t>
            </a:r>
            <a:r>
              <a:rPr lang="en-US" sz="2800" i="1" dirty="0"/>
              <a:t>p</a:t>
            </a:r>
            <a:r>
              <a:rPr lang="en-US" sz="2800" dirty="0"/>
              <a:t>-hack it.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1107F1-7E93-42AA-BC1D-CBDC29F68584}"/>
              </a:ext>
            </a:extLst>
          </p:cNvPr>
          <p:cNvSpPr txBox="1">
            <a:spLocks/>
          </p:cNvSpPr>
          <p:nvPr/>
        </p:nvSpPr>
        <p:spPr>
          <a:xfrm>
            <a:off x="3803833" y="5102175"/>
            <a:ext cx="4584334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141882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FF8-2E2A-48E9-8B90-44E9B4B08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Exhibit 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EAF9E-14A2-4664-AAC5-2391E9734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595" y="2693979"/>
            <a:ext cx="10802809" cy="3127891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04555-81B1-48D0-97EF-39BF40DDFCA0}"/>
              </a:ext>
            </a:extLst>
          </p:cNvPr>
          <p:cNvCxnSpPr>
            <a:cxnSpLocks/>
          </p:cNvCxnSpPr>
          <p:nvPr/>
        </p:nvCxnSpPr>
        <p:spPr>
          <a:xfrm>
            <a:off x="5929311" y="5329241"/>
            <a:ext cx="486727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AF6708-D901-4E84-AD84-C8A09677FA4D}"/>
              </a:ext>
            </a:extLst>
          </p:cNvPr>
          <p:cNvCxnSpPr>
            <a:cxnSpLocks/>
          </p:cNvCxnSpPr>
          <p:nvPr/>
        </p:nvCxnSpPr>
        <p:spPr>
          <a:xfrm>
            <a:off x="2152648" y="5724529"/>
            <a:ext cx="202406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8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3FD1E0-58D7-4450-BCCF-9F8BD30B2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llout: Left Arrow 5">
            <a:extLst>
              <a:ext uri="{FF2B5EF4-FFF2-40B4-BE49-F238E27FC236}">
                <a16:creationId xmlns:a16="http://schemas.microsoft.com/office/drawing/2014/main" id="{03645652-0CD8-4288-B452-60D456CAE415}"/>
              </a:ext>
            </a:extLst>
          </p:cNvPr>
          <p:cNvSpPr/>
          <p:nvPr/>
        </p:nvSpPr>
        <p:spPr>
          <a:xfrm>
            <a:off x="2996119" y="837801"/>
            <a:ext cx="4223399" cy="139408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Trending news team did not promote news from conservative outlets</a:t>
            </a:r>
          </a:p>
        </p:txBody>
      </p:sp>
      <p:sp>
        <p:nvSpPr>
          <p:cNvPr id="7" name="Callout: Right Arrow 6">
            <a:extLst>
              <a:ext uri="{FF2B5EF4-FFF2-40B4-BE49-F238E27FC236}">
                <a16:creationId xmlns:a16="http://schemas.microsoft.com/office/drawing/2014/main" id="{E4AB9E35-40AE-40AB-82CD-1B88D6AF85CA}"/>
              </a:ext>
            </a:extLst>
          </p:cNvPr>
          <p:cNvSpPr/>
          <p:nvPr/>
        </p:nvSpPr>
        <p:spPr>
          <a:xfrm>
            <a:off x="3722452" y="2561618"/>
            <a:ext cx="4357992" cy="985736"/>
          </a:xfrm>
          <a:prstGeom prst="rightArrowCallout">
            <a:avLst>
              <a:gd name="adj1" fmla="val 25000"/>
              <a:gd name="adj2" fmla="val 34211"/>
              <a:gd name="adj3" fmla="val 38158"/>
              <a:gd name="adj4" fmla="val 802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“Shadow banned” conservative accounts</a:t>
            </a:r>
          </a:p>
        </p:txBody>
      </p:sp>
      <p:sp>
        <p:nvSpPr>
          <p:cNvPr id="13" name="Callout: Left-Right Arrow 12">
            <a:extLst>
              <a:ext uri="{FF2B5EF4-FFF2-40B4-BE49-F238E27FC236}">
                <a16:creationId xmlns:a16="http://schemas.microsoft.com/office/drawing/2014/main" id="{38A62FDE-2CC4-4524-BDCE-E004BA82016B}"/>
              </a:ext>
            </a:extLst>
          </p:cNvPr>
          <p:cNvSpPr/>
          <p:nvPr/>
        </p:nvSpPr>
        <p:spPr>
          <a:xfrm>
            <a:off x="3402418" y="4096451"/>
            <a:ext cx="5387163" cy="1394086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66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Actually banned prominent “conservatives” like Alex Jones</a:t>
            </a:r>
          </a:p>
        </p:txBody>
      </p:sp>
    </p:spTree>
    <p:extLst>
      <p:ext uri="{BB962C8B-B14F-4D97-AF65-F5344CB8AC3E}">
        <p14:creationId xmlns:p14="http://schemas.microsoft.com/office/powerpoint/2010/main" val="6446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3E353-3D9A-48AC-AA1F-AEE2401B2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60" y="-1832"/>
            <a:ext cx="11471420" cy="6859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4C33C8-CBB0-4F50-B862-9CF26D933110}"/>
              </a:ext>
            </a:extLst>
          </p:cNvPr>
          <p:cNvSpPr/>
          <p:nvPr/>
        </p:nvSpPr>
        <p:spPr>
          <a:xfrm>
            <a:off x="1614419" y="1666921"/>
            <a:ext cx="7875215" cy="54689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637B47-5584-433D-BB5E-042F5C091036}"/>
              </a:ext>
            </a:extLst>
          </p:cNvPr>
          <p:cNvSpPr/>
          <p:nvPr/>
        </p:nvSpPr>
        <p:spPr>
          <a:xfrm>
            <a:off x="2506215" y="4133759"/>
            <a:ext cx="3815834" cy="54689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009C-5D65-4CAA-931C-7DD224076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23" y="1469576"/>
            <a:ext cx="4494998" cy="3918847"/>
          </a:xfrm>
        </p:spPr>
        <p:txBody>
          <a:bodyPr/>
          <a:lstStyle/>
          <a:p>
            <a:r>
              <a:rPr lang="en-US" sz="3600" dirty="0"/>
              <a:t>RQ: IS Donald Trump Right?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0B68D0-CF82-4E00-8CC5-6821FC3D97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632" r="16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2098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15E5-AAED-4D56-ABCD-D968CF4B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2706"/>
            <a:ext cx="7729728" cy="1188720"/>
          </a:xfrm>
        </p:spPr>
        <p:txBody>
          <a:bodyPr/>
          <a:lstStyle/>
          <a:p>
            <a:r>
              <a:rPr lang="en-US" dirty="0"/>
              <a:t>Actual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1A45-7685-44A0-A676-E90E58C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071" y="1985568"/>
            <a:ext cx="7729728" cy="4469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Use YouTube as a lens to understand whether moderation of comments is politically biased</a:t>
            </a:r>
          </a:p>
          <a:p>
            <a:pPr marL="0" indent="0">
              <a:buNone/>
            </a:pPr>
            <a:r>
              <a:rPr lang="en-US" sz="2400" dirty="0"/>
              <a:t>Four hypotheses – is comment moderation related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Direction of partisanship (</a:t>
            </a:r>
            <a:r>
              <a:rPr lang="en-US" sz="2400" i="1" dirty="0"/>
              <a:t>left</a:t>
            </a:r>
            <a:r>
              <a:rPr lang="en-US" sz="2400" dirty="0"/>
              <a:t> – </a:t>
            </a:r>
            <a:r>
              <a:rPr lang="en-US" sz="2400" i="1" dirty="0"/>
              <a:t>right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Magnitude of partisanship (</a:t>
            </a:r>
            <a:r>
              <a:rPr lang="en-US" sz="2400" i="1" dirty="0"/>
              <a:t>extreme</a:t>
            </a:r>
            <a:r>
              <a:rPr lang="en-US" sz="2400" dirty="0"/>
              <a:t> – </a:t>
            </a:r>
            <a:r>
              <a:rPr lang="en-US" sz="2400" i="1" dirty="0"/>
              <a:t>center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Veracity of video (</a:t>
            </a:r>
            <a:r>
              <a:rPr lang="en-US" sz="2400" i="1" dirty="0"/>
              <a:t>true</a:t>
            </a:r>
            <a:r>
              <a:rPr lang="en-US" sz="2400" dirty="0"/>
              <a:t> – </a:t>
            </a:r>
            <a:r>
              <a:rPr lang="en-US" sz="2400" i="1" dirty="0"/>
              <a:t>false</a:t>
            </a:r>
            <a:r>
              <a:rPr lang="en-US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Posted </a:t>
            </a:r>
            <a:r>
              <a:rPr lang="en-US" sz="2400" i="1" dirty="0"/>
              <a:t>before</a:t>
            </a:r>
            <a:r>
              <a:rPr lang="en-US" sz="2400" dirty="0"/>
              <a:t> or </a:t>
            </a:r>
            <a:r>
              <a:rPr lang="en-US" sz="2400" i="1" dirty="0"/>
              <a:t>after</a:t>
            </a:r>
            <a:r>
              <a:rPr lang="en-US" sz="2400" dirty="0"/>
              <a:t> the video is fact-checked</a:t>
            </a:r>
          </a:p>
          <a:p>
            <a:pPr marL="0" indent="0">
              <a:buNone/>
            </a:pPr>
            <a:r>
              <a:rPr lang="en-US" sz="2400" dirty="0"/>
              <a:t>Null hypothesis: the given variable is not correlated with comment moderation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7F16C0FF-14CC-4DF3-A5D1-45E6393A6A38}"/>
              </a:ext>
            </a:extLst>
          </p:cNvPr>
          <p:cNvSpPr/>
          <p:nvPr/>
        </p:nvSpPr>
        <p:spPr>
          <a:xfrm>
            <a:off x="8012243" y="2953062"/>
            <a:ext cx="622091" cy="3102964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75CEA2-4BD3-4186-B600-5567CFF11F59}"/>
              </a:ext>
            </a:extLst>
          </p:cNvPr>
          <p:cNvSpPr txBox="1">
            <a:spLocks/>
          </p:cNvSpPr>
          <p:nvPr/>
        </p:nvSpPr>
        <p:spPr>
          <a:xfrm>
            <a:off x="8919150" y="2953061"/>
            <a:ext cx="3065488" cy="3102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Examine the RQs using two models: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Correlational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Causal (Propensity Matched)</a:t>
            </a:r>
          </a:p>
        </p:txBody>
      </p:sp>
    </p:spTree>
    <p:extLst>
      <p:ext uri="{BB962C8B-B14F-4D97-AF65-F5344CB8AC3E}">
        <p14:creationId xmlns:p14="http://schemas.microsoft.com/office/powerpoint/2010/main" val="230017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5CC901-4800-4D71-94CC-1464A52E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319" y="1738704"/>
            <a:ext cx="8975361" cy="3380592"/>
          </a:xfrm>
        </p:spPr>
        <p:txBody>
          <a:bodyPr anchor="ctr"/>
          <a:lstStyle/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Introduction</a:t>
            </a:r>
            <a:br>
              <a:rPr lang="en-US" dirty="0"/>
            </a:br>
            <a:r>
              <a:rPr lang="en-US" dirty="0" err="1"/>
              <a:t>DataSet</a:t>
            </a:r>
            <a:br>
              <a:rPr lang="en-US" dirty="0"/>
            </a:br>
            <a:r>
              <a:rPr lang="en-US" dirty="0"/>
              <a:t>Correlational Model</a:t>
            </a:r>
            <a:br>
              <a:rPr lang="en-US" dirty="0"/>
            </a:br>
            <a:r>
              <a:rPr lang="en-US" dirty="0"/>
              <a:t>Causal Model</a:t>
            </a:r>
            <a:br>
              <a:rPr lang="en-US" dirty="0"/>
            </a:b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095586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15E5-AAED-4D56-ABCD-D968CF4B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2706"/>
            <a:ext cx="7729728" cy="1188720"/>
          </a:xfrm>
        </p:spPr>
        <p:txBody>
          <a:bodyPr/>
          <a:lstStyle/>
          <a:p>
            <a:r>
              <a:rPr lang="en-US" dirty="0"/>
              <a:t>Data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1A45-7685-44A0-A676-E90E58C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071" y="1985568"/>
            <a:ext cx="10600444" cy="4469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 pile of YouTube videos and their associated comments</a:t>
            </a:r>
          </a:p>
          <a:p>
            <a:pPr marL="0" indent="0">
              <a:buNone/>
            </a:pPr>
            <a:r>
              <a:rPr lang="en-US" sz="2400" dirty="0"/>
              <a:t>Videos need to be labeled with partisanship, extremity, and veracity</a:t>
            </a:r>
            <a:endParaRPr lang="en-US" sz="2200" dirty="0"/>
          </a:p>
          <a:p>
            <a:pPr marL="0" indent="0">
              <a:buNone/>
            </a:pPr>
            <a:r>
              <a:rPr lang="en-US" sz="2400" dirty="0"/>
              <a:t>Need two snapshots of the comments, separated in time</a:t>
            </a:r>
          </a:p>
          <a:p>
            <a:pPr lvl="1"/>
            <a:r>
              <a:rPr lang="en-US" sz="2200" dirty="0"/>
              <a:t>Comments that disappear were moderated</a:t>
            </a:r>
          </a:p>
          <a:p>
            <a:pPr marL="0" indent="0">
              <a:buNone/>
            </a:pPr>
            <a:r>
              <a:rPr lang="en-US" sz="2400" dirty="0"/>
              <a:t>Need to model the linguistics of comments</a:t>
            </a:r>
          </a:p>
          <a:p>
            <a:pPr lvl="1"/>
            <a:r>
              <a:rPr lang="en-US" sz="2200" dirty="0"/>
              <a:t>Identify hate speech, harassment, and other types of speech that are against YouTube’s Community Guidelines</a:t>
            </a:r>
          </a:p>
        </p:txBody>
      </p:sp>
    </p:spTree>
    <p:extLst>
      <p:ext uri="{BB962C8B-B14F-4D97-AF65-F5344CB8AC3E}">
        <p14:creationId xmlns:p14="http://schemas.microsoft.com/office/powerpoint/2010/main" val="171652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115E5-AAED-4D56-ABCD-D968CF4B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02706"/>
            <a:ext cx="7729728" cy="1188720"/>
          </a:xfrm>
        </p:spPr>
        <p:txBody>
          <a:bodyPr/>
          <a:lstStyle/>
          <a:p>
            <a:r>
              <a:rPr lang="en-US" dirty="0"/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1A45-7685-44A0-A676-E90E58C00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071" y="1985568"/>
            <a:ext cx="10600444" cy="48724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Crawled Snopes and </a:t>
            </a:r>
            <a:r>
              <a:rPr lang="en-US" sz="2200" dirty="0" err="1"/>
              <a:t>Politifact</a:t>
            </a:r>
            <a:r>
              <a:rPr lang="en-US" sz="2200" dirty="0"/>
              <a:t>, identified all fact checks of YouTube videos</a:t>
            </a:r>
          </a:p>
          <a:p>
            <a:pPr lvl="1"/>
            <a:r>
              <a:rPr lang="en-US" sz="2000" dirty="0"/>
              <a:t>2,000 videos with 828,000 comments</a:t>
            </a:r>
          </a:p>
          <a:p>
            <a:pPr lvl="1"/>
            <a:r>
              <a:rPr lang="en-US" sz="2000" i="1" dirty="0"/>
              <a:t>True/false </a:t>
            </a:r>
            <a:r>
              <a:rPr lang="en-US" sz="2000" dirty="0"/>
              <a:t>veracity of each video</a:t>
            </a:r>
          </a:p>
          <a:p>
            <a:pPr lvl="1"/>
            <a:r>
              <a:rPr lang="en-US" sz="2000" dirty="0"/>
              <a:t>Determine which comments were posted </a:t>
            </a:r>
            <a:r>
              <a:rPr lang="en-US" sz="2000" i="1" dirty="0"/>
              <a:t>before/after </a:t>
            </a:r>
            <a:r>
              <a:rPr lang="en-US" sz="2000" dirty="0"/>
              <a:t>the fact check article was released</a:t>
            </a:r>
          </a:p>
        </p:txBody>
      </p:sp>
    </p:spTree>
    <p:extLst>
      <p:ext uri="{BB962C8B-B14F-4D97-AF65-F5344CB8AC3E}">
        <p14:creationId xmlns:p14="http://schemas.microsoft.com/office/powerpoint/2010/main" val="391187817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690</Words>
  <Application>Microsoft Office PowerPoint</Application>
  <PresentationFormat>Widescreen</PresentationFormat>
  <Paragraphs>93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Gill Sans MT</vt:lpstr>
      <vt:lpstr>Wingdings</vt:lpstr>
      <vt:lpstr>Parcel</vt:lpstr>
      <vt:lpstr>Bias Misperceived: The Role of Partisanship and Misinformation in YouTube Comment Moderation</vt:lpstr>
      <vt:lpstr>PowerPoint Presentation</vt:lpstr>
      <vt:lpstr>PowerPoint Presentation</vt:lpstr>
      <vt:lpstr>PowerPoint Presentation</vt:lpstr>
      <vt:lpstr>RQ: IS Donald Trump Right?</vt:lpstr>
      <vt:lpstr>Actual Research Questions</vt:lpstr>
      <vt:lpstr>Introduction DataSet Correlational Model Causal Model Conclusion</vt:lpstr>
      <vt:lpstr>Data Needs</vt:lpstr>
      <vt:lpstr>Data Collection Process</vt:lpstr>
      <vt:lpstr>Data Collection Process</vt:lpstr>
      <vt:lpstr>Data Collection Process</vt:lpstr>
      <vt:lpstr>Final Dataset</vt:lpstr>
      <vt:lpstr>Introduction DataSet Correlational Model Causal Model Conclusion</vt:lpstr>
      <vt:lpstr>Being Conservative (Right-Leaning) Is Significantly Correlated with the Likelihood of Being Moderated</vt:lpstr>
      <vt:lpstr>PowerPoint Presentation</vt:lpstr>
      <vt:lpstr>Problem: Everything is Correlated</vt:lpstr>
      <vt:lpstr>PowerPoint Presentation</vt:lpstr>
      <vt:lpstr>Propensity Matched Model</vt:lpstr>
      <vt:lpstr>Introduction DataSet Correlational Model Causal Model Conclusion</vt:lpstr>
      <vt:lpstr>Limitations</vt:lpstr>
      <vt:lpstr>Conclusion</vt:lpstr>
      <vt:lpstr>PowerPoint Presentation</vt:lpstr>
      <vt:lpstr>Exhibit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Bias Misperceived: The Role of Partisanship and Misinformation in YouTube Comment Moderation</dc:title>
  <dc:creator>Wilson, Christo</dc:creator>
  <cp:lastModifiedBy>Wilson, Christo</cp:lastModifiedBy>
  <cp:revision>42</cp:revision>
  <dcterms:created xsi:type="dcterms:W3CDTF">2019-06-13T18:56:34Z</dcterms:created>
  <dcterms:modified xsi:type="dcterms:W3CDTF">2019-06-14T07:34:30Z</dcterms:modified>
</cp:coreProperties>
</file>